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2809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1606B"/>
          </a:solidFill>
          <a:ln w="12700">
            <a:solidFill>
              <a:srgbClr val="0160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132320" y="548640"/>
            <a:ext cx="1645920" cy="1645920"/>
          </a:xfrm>
          <a:prstGeom prst="ellipse">
            <a:avLst/>
          </a:prstGeom>
          <a:solidFill>
            <a:srgbClr val="00A896">
              <a:alpha val="70000"/>
            </a:srgbClr>
          </a:solidFill>
          <a:ln w="12700">
            <a:solidFill>
              <a:srgbClr val="00A896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60920" y="749808"/>
            <a:ext cx="1188720" cy="11887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457200" y="640080"/>
            <a:ext cx="3291840" cy="36576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64008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FFFFFF"/>
                </a:solidFill>
              </a:rPr>
              <a:t>ВСЕСВІТНІЙ ТИЖДЕНЬ ІМУНІЗАЦІЇ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457200" y="1188720"/>
            <a:ext cx="62179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Щеплення — це</a:t>
            </a:r>
            <a:endParaRPr lang="en-US" sz="4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турбота про себе</a:t>
            </a:r>
            <a:endParaRPr lang="en-US" sz="4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та близьких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457200" y="3566160"/>
            <a:ext cx="6400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1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Від вашого сімейного лікаря — все, що важливо знати</a:t>
            </a:r>
            <a:endParaRPr lang="en-US" sz="15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1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 щеплення за Національним календарем України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7772400" y="457200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E1F5EE"/>
                </a:solidFill>
              </a:rPr>
              <a:t>9 слайдів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2E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274320"/>
            <a:ext cx="2743200" cy="347472"/>
          </a:xfrm>
          <a:prstGeom prst="rect">
            <a:avLst/>
          </a:prstGeom>
          <a:solidFill>
            <a:srgbClr val="00A896">
              <a:alpha val="40000"/>
            </a:srgbClr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7432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1F5EE"/>
                </a:solidFill>
              </a:rPr>
              <a:t>Наказ МОЗ № 1722 від 14.11.2025 · чинний з 01.01.2026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65760" y="731520"/>
            <a:ext cx="7772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 ключових змін у Календарі щеплень 2026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1572768"/>
            <a:ext cx="8412480" cy="566928"/>
          </a:xfrm>
          <a:prstGeom prst="rect">
            <a:avLst/>
          </a:prstGeom>
          <a:solidFill>
            <a:srgbClr val="3D1428"/>
          </a:solidFill>
          <a:ln w="12700">
            <a:solidFill>
              <a:srgbClr val="3D142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38912" y="1636776"/>
            <a:ext cx="438912" cy="438912"/>
          </a:xfrm>
          <a:prstGeom prst="ellipse">
            <a:avLst/>
          </a:prstGeom>
          <a:solidFill>
            <a:srgbClr val="D4537E"/>
          </a:solidFill>
          <a:ln w="12700">
            <a:solidFill>
              <a:srgbClr val="D4537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38912" y="1636776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987552" y="1609344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53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ВПЛ — нова вакцина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987552" y="1874520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AC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Безкоштовне щеплення для дівчат 12–13 р. Захист від раку шийки матки (9-валентна)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65760" y="2231136"/>
            <a:ext cx="8412480" cy="566928"/>
          </a:xfrm>
          <a:prstGeom prst="rect">
            <a:avLst/>
          </a:prstGeom>
          <a:solidFill>
            <a:srgbClr val="3D1A10"/>
          </a:solidFill>
          <a:ln w="12700">
            <a:solidFill>
              <a:srgbClr val="3D1A1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38912" y="2295144"/>
            <a:ext cx="438912" cy="438912"/>
          </a:xfrm>
          <a:prstGeom prst="ellipse">
            <a:avLst/>
          </a:prstGeom>
          <a:solidFill>
            <a:srgbClr val="D85A30"/>
          </a:solidFill>
          <a:ln w="12700">
            <a:solidFill>
              <a:srgbClr val="D85A3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8912" y="2295144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987552" y="226771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КПК: 2-га доза у 4 роки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987552" y="2532888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AC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Раніше — у 6 р. Тепер у 4 р. — щоб захистити дитину ще до школи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65760" y="2889504"/>
            <a:ext cx="8412480" cy="566928"/>
          </a:xfrm>
          <a:prstGeom prst="rect">
            <a:avLst/>
          </a:prstGeom>
          <a:solidFill>
            <a:srgbClr val="3D2A0A"/>
          </a:solidFill>
          <a:ln w="12700">
            <a:solidFill>
              <a:srgbClr val="3D2A0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38912" y="2953512"/>
            <a:ext cx="438912" cy="438912"/>
          </a:xfrm>
          <a:prstGeom prst="ellipse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38912" y="295351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87552" y="292608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Гепатит В: 4 дози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987552" y="3191256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AC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Нова схема: 2–4–6–18 міс. у складі комбінованої вакцини (не в 1-й день)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65760" y="3547872"/>
            <a:ext cx="8412480" cy="566928"/>
          </a:xfrm>
          <a:prstGeom prst="rect">
            <a:avLst/>
          </a:prstGeom>
          <a:solidFill>
            <a:srgbClr val="0A1E3D"/>
          </a:solidFill>
          <a:ln w="12700">
            <a:solidFill>
              <a:srgbClr val="0A1E3D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38912" y="3611880"/>
            <a:ext cx="438912" cy="438912"/>
          </a:xfrm>
          <a:prstGeom prst="ellipse">
            <a:avLst/>
          </a:prstGeom>
          <a:solidFill>
            <a:srgbClr val="378ADD"/>
          </a:solidFill>
          <a:ln w="12700">
            <a:solidFill>
              <a:srgbClr val="378ADD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38912" y="3611880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987552" y="358444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78A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Тільки ІПВ від поліо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987552" y="3849624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AC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Повна відмова від ОПВ (оральна крапля). Всі дози — інактивована ін'єкційна ІПВ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65760" y="4206240"/>
            <a:ext cx="8412480" cy="566928"/>
          </a:xfrm>
          <a:prstGeom prst="rect">
            <a:avLst/>
          </a:prstGeom>
          <a:solidFill>
            <a:srgbClr val="043028"/>
          </a:solidFill>
          <a:ln w="12700">
            <a:solidFill>
              <a:srgbClr val="043028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38912" y="4270248"/>
            <a:ext cx="438912" cy="438912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38912" y="427024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987552" y="4242816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інфекцій — захист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987552" y="4507992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AC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Розширення з 10 до 11. Уперше ВПЛ входить до державної програми вакцинації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378ADD"/>
          </a:solidFill>
          <a:ln w="12700">
            <a:solidFill>
              <a:srgbClr val="378AD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274320"/>
            <a:ext cx="2560320" cy="347472"/>
          </a:xfrm>
          <a:prstGeom prst="rect">
            <a:avLst/>
          </a:prstGeom>
          <a:solidFill>
            <a:srgbClr val="E6F1FB"/>
          </a:solidFill>
          <a:ln w="12700">
            <a:solidFill>
              <a:srgbClr val="378AD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7432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78ADD"/>
                </a:solidFill>
              </a:rPr>
              <a:t>Новонароджені · 0–2 місяці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31520"/>
            <a:ext cx="5669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E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Перші щеплення: від народження до 2 місяців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7223760" y="457200"/>
            <a:ext cx="1554480" cy="1554480"/>
          </a:xfrm>
          <a:prstGeom prst="ellipse">
            <a:avLst/>
          </a:prstGeom>
          <a:solidFill>
            <a:srgbClr val="378ADD"/>
          </a:solidFill>
          <a:ln w="12700">
            <a:solidFill>
              <a:srgbClr val="378ADD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06640" y="621792"/>
            <a:ext cx="1188720" cy="11887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65760" y="1783080"/>
            <a:ext cx="8412480" cy="749808"/>
          </a:xfrm>
          <a:prstGeom prst="rect">
            <a:avLst/>
          </a:prstGeom>
          <a:solidFill>
            <a:srgbClr val="E1F5EE"/>
          </a:solidFill>
          <a:ln w="12700">
            <a:solidFill>
              <a:srgbClr val="E1F5EE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365760" y="1783080"/>
            <a:ext cx="54864" cy="74980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02920" y="1819656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1-й день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502920" y="21031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A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БЦЖ (туберкульоз)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2743200" y="1856232"/>
            <a:ext cx="5943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Через 24 год після народження. Захист від важких форм туберкульозу. Якщо не зроблено — до 18 років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365760" y="2697480"/>
            <a:ext cx="8412480" cy="749808"/>
          </a:xfrm>
          <a:prstGeom prst="rect">
            <a:avLst/>
          </a:prstGeom>
          <a:solidFill>
            <a:srgbClr val="EEEDFE"/>
          </a:solidFill>
          <a:ln w="12700">
            <a:solidFill>
              <a:srgbClr val="EEEDFE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5760" y="2697480"/>
            <a:ext cx="54864" cy="749808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02920" y="2734056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F7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місяці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502920" y="30175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A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АКДП + ІПВ + Хіб + Гепатит В — 1-ша доза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2743200" y="2770632"/>
            <a:ext cx="5943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Нова схема 2026! Комбінована вакцина: кашлюк, дифтерія, правець, поліомієліт (ІПВ), Хіб, гепатит В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365760" y="3611880"/>
            <a:ext cx="8412480" cy="749808"/>
          </a:xfrm>
          <a:prstGeom prst="rect">
            <a:avLst/>
          </a:prstGeom>
          <a:solidFill>
            <a:srgbClr val="E6F1FB"/>
          </a:solidFill>
          <a:ln w="12700">
            <a:solidFill>
              <a:srgbClr val="E6F1FB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365760" y="3611880"/>
            <a:ext cx="54864" cy="749808"/>
          </a:xfrm>
          <a:prstGeom prst="rect">
            <a:avLst/>
          </a:prstGeom>
          <a:solidFill>
            <a:srgbClr val="378ADD"/>
          </a:solidFill>
          <a:ln w="12700">
            <a:solidFill>
              <a:srgbClr val="378ADD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502920" y="3648456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78A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Групи ризику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502920" y="3931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A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Гепатит В — 1-ша доза (1-й день)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2743200" y="3685032"/>
            <a:ext cx="5943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Вакцинація у 1-й день тільки для дітей з груп ризику (мати HBsAg+, або діагноз гепатиту B/C в анамнезі)</a:t>
            </a:r>
            <a:endParaRPr lang="en-US" sz="1300" dirty="0"/>
          </a:p>
        </p:txBody>
      </p:sp>
      <p:sp>
        <p:nvSpPr>
          <p:cNvPr id="23" name="Shape 20"/>
          <p:cNvSpPr/>
          <p:nvPr/>
        </p:nvSpPr>
        <p:spPr>
          <a:xfrm>
            <a:off x="365760" y="4572000"/>
            <a:ext cx="8412480" cy="384048"/>
          </a:xfrm>
          <a:prstGeom prst="rect">
            <a:avLst/>
          </a:prstGeom>
          <a:solidFill>
            <a:srgbClr val="E6F1FB"/>
          </a:solidFill>
          <a:ln w="12700">
            <a:solidFill>
              <a:srgbClr val="378ADD"/>
            </a:solidFill>
            <a:prstDash val="solid"/>
          </a:ln>
        </p:spPr>
      </p:sp>
      <p:pic>
        <p:nvPicPr>
          <p:cNvPr id="2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645152"/>
            <a:ext cx="237744" cy="237744"/>
          </a:xfrm>
          <a:prstGeom prst="rect">
            <a:avLst/>
          </a:prstGeom>
        </p:spPr>
      </p:pic>
      <p:sp>
        <p:nvSpPr>
          <p:cNvPr id="25" name="Text 21"/>
          <p:cNvSpPr/>
          <p:nvPr/>
        </p:nvSpPr>
        <p:spPr>
          <a:xfrm>
            <a:off x="749808" y="4572000"/>
            <a:ext cx="7955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 2026 р.: гепатит В для всіх за схемою 2–4–6–18 міс. (у складі комбінованої вакцини). Менше уколів — більше захисту!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274320"/>
            <a:ext cx="2377440" cy="347472"/>
          </a:xfrm>
          <a:prstGeom prst="rect">
            <a:avLst/>
          </a:prstGeom>
          <a:solidFill>
            <a:srgbClr val="EEEDFE"/>
          </a:solidFill>
          <a:ln w="12700">
            <a:solidFill>
              <a:srgbClr val="7F77D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7432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7F77DD"/>
                </a:solidFill>
              </a:rPr>
              <a:t>Грудні діти · 4–12 місяців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31520"/>
            <a:ext cx="5943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E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Активний захист: 4–12 місяців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7223760" y="457200"/>
            <a:ext cx="1554480" cy="1554480"/>
          </a:xfrm>
          <a:prstGeom prst="ellipse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06640" y="621792"/>
            <a:ext cx="1188720" cy="11887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65760" y="1691640"/>
            <a:ext cx="8412480" cy="749808"/>
          </a:xfrm>
          <a:prstGeom prst="rect">
            <a:avLst/>
          </a:prstGeom>
          <a:solidFill>
            <a:srgbClr val="EEEDFE"/>
          </a:solidFill>
          <a:ln w="12700">
            <a:solidFill>
              <a:srgbClr val="EEEDFE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365760" y="1691640"/>
            <a:ext cx="54864" cy="749808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02920" y="1728216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F7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місяці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502920" y="2029968"/>
            <a:ext cx="21945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A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АКДП + ІПВ + Хіб + Гепатит В — 2-га доза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2834640" y="1764792"/>
            <a:ext cx="5852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Всі дози поліомієліту тепер тільки ІПВ (інактивована). Надійний захист формується поступово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365760" y="2606040"/>
            <a:ext cx="8412480" cy="749808"/>
          </a:xfrm>
          <a:prstGeom prst="rect">
            <a:avLst/>
          </a:prstGeom>
          <a:solidFill>
            <a:srgbClr val="EEEDFE"/>
          </a:solidFill>
          <a:ln w="12700">
            <a:solidFill>
              <a:srgbClr val="EEEDFE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5760" y="2606040"/>
            <a:ext cx="54864" cy="749808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02920" y="2642616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F7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місяців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502920" y="2944368"/>
            <a:ext cx="21945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A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АКДП + ІПВ + Хіб + Гепатит В — 3-тя доза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2834640" y="2679192"/>
            <a:ext cx="5852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Завершення первинного курсу за новою комбінованою схемою 2026 року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365760" y="3520440"/>
            <a:ext cx="8412480" cy="749808"/>
          </a:xfrm>
          <a:prstGeom prst="rect">
            <a:avLst/>
          </a:prstGeom>
          <a:solidFill>
            <a:srgbClr val="FAECE7"/>
          </a:solidFill>
          <a:ln w="12700">
            <a:solidFill>
              <a:srgbClr val="FAECE7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365760" y="3520440"/>
            <a:ext cx="54864" cy="749808"/>
          </a:xfrm>
          <a:prstGeom prst="rect">
            <a:avLst/>
          </a:prstGeom>
          <a:solidFill>
            <a:srgbClr val="D85A30"/>
          </a:solidFill>
          <a:ln w="12700">
            <a:solidFill>
              <a:srgbClr val="D85A30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502920" y="3557016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місяців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502920" y="3858768"/>
            <a:ext cx="21945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A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КПК — 1-ша доза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2834640" y="3593592"/>
            <a:ext cx="5852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Кір, паротит, краснуха. Перша доза для захисту в ранньому дитинстві</a:t>
            </a:r>
            <a:endParaRPr lang="en-US" sz="1300" dirty="0"/>
          </a:p>
        </p:txBody>
      </p:sp>
      <p:sp>
        <p:nvSpPr>
          <p:cNvPr id="23" name="Shape 20"/>
          <p:cNvSpPr/>
          <p:nvPr/>
        </p:nvSpPr>
        <p:spPr>
          <a:xfrm>
            <a:off x="365760" y="4572000"/>
            <a:ext cx="8412480" cy="384048"/>
          </a:xfrm>
          <a:prstGeom prst="rect">
            <a:avLst/>
          </a:prstGeom>
          <a:solidFill>
            <a:srgbClr val="EEEDFE"/>
          </a:solidFill>
          <a:ln w="12700">
            <a:solidFill>
              <a:srgbClr val="7F77DD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548640" y="4572000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F7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Пропущене щеплення — не трагедія! Продовжуємо з того місця, де зупинились. Запишіться до мене.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274320"/>
            <a:ext cx="2926080" cy="347472"/>
          </a:xfrm>
          <a:prstGeom prst="rect">
            <a:avLst/>
          </a:prstGeom>
          <a:solidFill>
            <a:srgbClr val="FAEEDA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74320"/>
            <a:ext cx="2926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854F0B"/>
                </a:solidFill>
              </a:rPr>
              <a:t>Дошкільний вік · 18 місяців – 6 років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31520"/>
            <a:ext cx="5943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E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Бустерні дози: 18 місяців — 6 років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7223760" y="457200"/>
            <a:ext cx="1554480" cy="1554480"/>
          </a:xfrm>
          <a:prstGeom prst="ellipse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06640" y="621792"/>
            <a:ext cx="1188720" cy="11887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65760" y="1691640"/>
            <a:ext cx="8412480" cy="749808"/>
          </a:xfrm>
          <a:prstGeom prst="rect">
            <a:avLst/>
          </a:prstGeom>
          <a:solidFill>
            <a:srgbClr val="FAEEDA"/>
          </a:solidFill>
          <a:ln w="12700">
            <a:solidFill>
              <a:srgbClr val="FAEEDA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365760" y="1691640"/>
            <a:ext cx="54864" cy="749808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02920" y="1728216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місяців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502920" y="2029968"/>
            <a:ext cx="2286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A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АКДП + ІПВ + Хіб + Гепатит В — 4-та доза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2834640" y="1764792"/>
            <a:ext cx="5852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Нова 4-та доза гепатиту В! Ревакцинація кашлюку, дифтерії, правця, поліомієліту (ІПВ), Хіб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365760" y="2606040"/>
            <a:ext cx="8412480" cy="749808"/>
          </a:xfrm>
          <a:prstGeom prst="rect">
            <a:avLst/>
          </a:prstGeom>
          <a:solidFill>
            <a:srgbClr val="FAECE7"/>
          </a:solidFill>
          <a:ln w="12700">
            <a:solidFill>
              <a:srgbClr val="FAECE7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5760" y="2606040"/>
            <a:ext cx="54864" cy="749808"/>
          </a:xfrm>
          <a:prstGeom prst="rect">
            <a:avLst/>
          </a:prstGeom>
          <a:solidFill>
            <a:srgbClr val="D85A30"/>
          </a:solidFill>
          <a:ln w="12700">
            <a:solidFill>
              <a:srgbClr val="D85A30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02920" y="2642616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роки ★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502920" y="2944368"/>
            <a:ext cx="2286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A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КПК — 2-га доза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2834640" y="2679192"/>
            <a:ext cx="5852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НОВА ЗМІНА 2026! Раніше в 6 років — тепер у 4 роки. Надійний захист від кору до школи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365760" y="3520440"/>
            <a:ext cx="8412480" cy="749808"/>
          </a:xfrm>
          <a:prstGeom prst="rect">
            <a:avLst/>
          </a:prstGeom>
          <a:solidFill>
            <a:srgbClr val="FAEEDA"/>
          </a:solidFill>
          <a:ln w="12700">
            <a:solidFill>
              <a:srgbClr val="FAEEDA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365760" y="3520440"/>
            <a:ext cx="54864" cy="749808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502920" y="3557016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років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502920" y="3858768"/>
            <a:ext cx="2286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A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АДП + ІПВ (ревакцинація)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2834640" y="3593592"/>
            <a:ext cx="5852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Дифтерія, правець і поліомієліт (ІПВ) — підсилення перед вступом до школи</a:t>
            </a:r>
            <a:endParaRPr lang="en-US" sz="1300" dirty="0"/>
          </a:p>
        </p:txBody>
      </p:sp>
      <p:sp>
        <p:nvSpPr>
          <p:cNvPr id="23" name="Shape 20"/>
          <p:cNvSpPr/>
          <p:nvPr/>
        </p:nvSpPr>
        <p:spPr>
          <a:xfrm>
            <a:off x="365760" y="4572000"/>
            <a:ext cx="8412480" cy="384048"/>
          </a:xfrm>
          <a:prstGeom prst="rect">
            <a:avLst/>
          </a:prstGeom>
          <a:solidFill>
            <a:srgbClr val="FAEEDA"/>
          </a:solidFill>
          <a:ln w="12700">
            <a:solidFill>
              <a:srgbClr val="EF9F27"/>
            </a:solidFill>
            <a:prstDash val="solid"/>
          </a:ln>
        </p:spPr>
      </p:sp>
      <p:pic>
        <p:nvPicPr>
          <p:cNvPr id="2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645152"/>
            <a:ext cx="237744" cy="237744"/>
          </a:xfrm>
          <a:prstGeom prst="rect">
            <a:avLst/>
          </a:prstGeom>
        </p:spPr>
      </p:pic>
      <p:sp>
        <p:nvSpPr>
          <p:cNvPr id="25" name="Text 21"/>
          <p:cNvSpPr/>
          <p:nvPr/>
        </p:nvSpPr>
        <p:spPr>
          <a:xfrm>
            <a:off x="749808" y="4572000"/>
            <a:ext cx="7955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54F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НОВА ЗМІНА З 2026 р.: 2-га доза КПК перенесена з 6 на 4 роки — захист від кору до дитячого садка та початку школи!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3B6D11"/>
          </a:solidFill>
          <a:ln w="12700">
            <a:solidFill>
              <a:srgbClr val="3B6D1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274320"/>
            <a:ext cx="2560320" cy="347472"/>
          </a:xfrm>
          <a:prstGeom prst="rect">
            <a:avLst/>
          </a:prstGeom>
          <a:solidFill>
            <a:srgbClr val="EAF3DE"/>
          </a:solidFill>
          <a:ln w="12700">
            <a:solidFill>
              <a:srgbClr val="3B6D1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7432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B6D11"/>
                </a:solidFill>
              </a:rPr>
              <a:t>Підлітки · 12–16 років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31520"/>
            <a:ext cx="6583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2E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Підліткові ревакцинації та нова ВПЛ-вакцина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7223760" y="457200"/>
            <a:ext cx="1554480" cy="1554480"/>
          </a:xfrm>
          <a:prstGeom prst="ellipse">
            <a:avLst/>
          </a:prstGeom>
          <a:solidFill>
            <a:srgbClr val="3B6D11"/>
          </a:solidFill>
          <a:ln w="12700">
            <a:solidFill>
              <a:srgbClr val="3B6D11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06640" y="621792"/>
            <a:ext cx="1188720" cy="11887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65760" y="1691640"/>
            <a:ext cx="8412480" cy="749808"/>
          </a:xfrm>
          <a:prstGeom prst="rect">
            <a:avLst/>
          </a:prstGeom>
          <a:solidFill>
            <a:srgbClr val="FBEAF0"/>
          </a:solidFill>
          <a:ln w="12700">
            <a:solidFill>
              <a:srgbClr val="FBEAF0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365760" y="1691640"/>
            <a:ext cx="54864" cy="749808"/>
          </a:xfrm>
          <a:prstGeom prst="rect">
            <a:avLst/>
          </a:prstGeom>
          <a:solidFill>
            <a:srgbClr val="D4537E"/>
          </a:solidFill>
          <a:ln w="12700">
            <a:solidFill>
              <a:srgbClr val="D4537E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02920" y="1728216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453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12–13 років ★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502920" y="2029968"/>
            <a:ext cx="21945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A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ВПЛ — 1 доза (НОВА!)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2834640" y="1764792"/>
            <a:ext cx="5852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Нова безкоштовна вакцина з 2026 р.! Одна доза для дівчат 12–13 років. Профілактика раку шийки матки (9-валентна вакцина)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365760" y="2606040"/>
            <a:ext cx="8412480" cy="749808"/>
          </a:xfrm>
          <a:prstGeom prst="rect">
            <a:avLst/>
          </a:prstGeom>
          <a:solidFill>
            <a:srgbClr val="EAF3DE"/>
          </a:solidFill>
          <a:ln w="12700">
            <a:solidFill>
              <a:srgbClr val="EAF3DE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5760" y="2606040"/>
            <a:ext cx="54864" cy="749808"/>
          </a:xfrm>
          <a:prstGeom prst="rect">
            <a:avLst/>
          </a:prstGeom>
          <a:solidFill>
            <a:srgbClr val="3B6D11"/>
          </a:solidFill>
          <a:ln w="12700">
            <a:solidFill>
              <a:srgbClr val="3B6D11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02920" y="2642616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B6D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років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502920" y="2944368"/>
            <a:ext cx="21945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A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АДП (ревакцинація)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2834640" y="2679192"/>
            <a:ext cx="5852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Дифтерія та правець — підтримка довготривалого захисту. Надалі — кожні 10 років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365760" y="3520440"/>
            <a:ext cx="8412480" cy="749808"/>
          </a:xfrm>
          <a:prstGeom prst="rect">
            <a:avLst/>
          </a:prstGeom>
          <a:solidFill>
            <a:srgbClr val="E6F1FB"/>
          </a:solidFill>
          <a:ln w="12700">
            <a:solidFill>
              <a:srgbClr val="E6F1FB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365760" y="3520440"/>
            <a:ext cx="54864" cy="749808"/>
          </a:xfrm>
          <a:prstGeom prst="rect">
            <a:avLst/>
          </a:prstGeom>
          <a:solidFill>
            <a:srgbClr val="378ADD"/>
          </a:solidFill>
          <a:ln w="12700">
            <a:solidFill>
              <a:srgbClr val="378ADD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502920" y="3557016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78A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років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502920" y="3858768"/>
            <a:ext cx="21945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A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ІПВ (ревакцинація поліомієліт)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2834640" y="3593592"/>
            <a:ext cx="5852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Тільки ІПВ — повний перехід від ОПВ (оральної вакцини) відповідно до стратегії ВООЗ</a:t>
            </a:r>
            <a:endParaRPr lang="en-US" sz="1300" dirty="0"/>
          </a:p>
        </p:txBody>
      </p:sp>
      <p:sp>
        <p:nvSpPr>
          <p:cNvPr id="23" name="Shape 20"/>
          <p:cNvSpPr/>
          <p:nvPr/>
        </p:nvSpPr>
        <p:spPr>
          <a:xfrm>
            <a:off x="365760" y="3566160"/>
            <a:ext cx="8412480" cy="777240"/>
          </a:xfrm>
          <a:prstGeom prst="rect">
            <a:avLst/>
          </a:prstGeom>
          <a:solidFill>
            <a:srgbClr val="FBEAF0"/>
          </a:solidFill>
          <a:ln w="12700">
            <a:solidFill>
              <a:srgbClr val="D4537E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365760" y="3566160"/>
            <a:ext cx="54864" cy="777240"/>
          </a:xfrm>
          <a:prstGeom prst="rect">
            <a:avLst/>
          </a:prstGeom>
          <a:solidFill>
            <a:srgbClr val="D4537E"/>
          </a:solidFill>
          <a:ln w="12700">
            <a:solidFill>
              <a:srgbClr val="D4537E"/>
            </a:solidFill>
            <a:prstDash val="solid"/>
          </a:ln>
        </p:spPr>
      </p:sp>
      <p:pic>
        <p:nvPicPr>
          <p:cNvPr id="2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3621024"/>
            <a:ext cx="292608" cy="292608"/>
          </a:xfrm>
          <a:prstGeom prst="rect">
            <a:avLst/>
          </a:prstGeom>
        </p:spPr>
      </p:pic>
      <p:sp>
        <p:nvSpPr>
          <p:cNvPr id="26" name="Text 22"/>
          <p:cNvSpPr/>
          <p:nvPr/>
        </p:nvSpPr>
        <p:spPr>
          <a:xfrm>
            <a:off x="868680" y="3584448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53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ВПЛ-вакцинація з 2026 — безкоштовно за держбюджетом</a:t>
            </a:r>
            <a:endParaRPr lang="en-US" sz="1300" dirty="0"/>
          </a:p>
        </p:txBody>
      </p:sp>
      <p:sp>
        <p:nvSpPr>
          <p:cNvPr id="27" name="Text 23"/>
          <p:cNvSpPr/>
          <p:nvPr/>
        </p:nvSpPr>
        <p:spPr>
          <a:xfrm>
            <a:off x="868680" y="3895344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5A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Дівчатам 12–13 р. — 1 доза. З 9 р. — для груп ризику (ВІЛ, постраждалі від насильства). Дівчатам 14+ і хлопчикам — за розділом III Календаря.</a:t>
            </a:r>
            <a:endParaRPr lang="en-US" sz="1100" dirty="0"/>
          </a:p>
        </p:txBody>
      </p:sp>
      <p:sp>
        <p:nvSpPr>
          <p:cNvPr id="28" name="Shape 24"/>
          <p:cNvSpPr/>
          <p:nvPr/>
        </p:nvSpPr>
        <p:spPr>
          <a:xfrm>
            <a:off x="365760" y="4462272"/>
            <a:ext cx="4114800" cy="548640"/>
          </a:xfrm>
          <a:prstGeom prst="rect">
            <a:avLst/>
          </a:prstGeom>
          <a:solidFill>
            <a:srgbClr val="EAF3DE"/>
          </a:solidFill>
          <a:ln w="12700">
            <a:solidFill>
              <a:srgbClr val="3B6D11"/>
            </a:solidFill>
            <a:prstDash val="solid"/>
          </a:ln>
        </p:spPr>
      </p:sp>
      <p:sp>
        <p:nvSpPr>
          <p:cNvPr id="29" name="Text 25"/>
          <p:cNvSpPr/>
          <p:nvPr/>
        </p:nvSpPr>
        <p:spPr>
          <a:xfrm>
            <a:off x="457200" y="4462272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B6D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Якщо статус невідомий</a:t>
            </a:r>
            <a:endParaRPr lang="en-US" sz="1100" dirty="0"/>
          </a:p>
        </p:txBody>
      </p:sp>
      <p:sp>
        <p:nvSpPr>
          <p:cNvPr id="30" name="Text 26"/>
          <p:cNvSpPr/>
          <p:nvPr/>
        </p:nvSpPr>
        <p:spPr>
          <a:xfrm>
            <a:off x="457200" y="4700016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A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Щеплення від кору: 2 дози КПК у будь-якому віці</a:t>
            </a:r>
            <a:endParaRPr lang="en-US" sz="1000" dirty="0"/>
          </a:p>
        </p:txBody>
      </p:sp>
      <p:sp>
        <p:nvSpPr>
          <p:cNvPr id="31" name="Shape 27"/>
          <p:cNvSpPr/>
          <p:nvPr/>
        </p:nvSpPr>
        <p:spPr>
          <a:xfrm>
            <a:off x="4617720" y="4462272"/>
            <a:ext cx="4114800" cy="548640"/>
          </a:xfrm>
          <a:prstGeom prst="rect">
            <a:avLst/>
          </a:prstGeom>
          <a:solidFill>
            <a:srgbClr val="EAF3DE"/>
          </a:solidFill>
          <a:ln w="12700">
            <a:solidFill>
              <a:srgbClr val="3B6D11"/>
            </a:solidFill>
            <a:prstDash val="solid"/>
          </a:ln>
        </p:spPr>
      </p:sp>
      <p:sp>
        <p:nvSpPr>
          <p:cNvPr id="32" name="Text 28"/>
          <p:cNvSpPr/>
          <p:nvPr/>
        </p:nvSpPr>
        <p:spPr>
          <a:xfrm>
            <a:off x="4709160" y="4462272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B6D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Наздоганяльна вакцинація</a:t>
            </a:r>
            <a:endParaRPr lang="en-US" sz="1100" dirty="0"/>
          </a:p>
        </p:txBody>
      </p:sp>
      <p:sp>
        <p:nvSpPr>
          <p:cNvPr id="33" name="Text 29"/>
          <p:cNvSpPr/>
          <p:nvPr/>
        </p:nvSpPr>
        <p:spPr>
          <a:xfrm>
            <a:off x="4709160" y="4700016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A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Пропущені дози надолужуються за індивідуальним графіком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85A30"/>
          </a:solidFill>
          <a:ln w="12700">
            <a:solidFill>
              <a:srgbClr val="D85A3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274320"/>
            <a:ext cx="2011680" cy="347472"/>
          </a:xfrm>
          <a:prstGeom prst="rect">
            <a:avLst/>
          </a:prstGeom>
          <a:solidFill>
            <a:srgbClr val="FAECE7"/>
          </a:solidFill>
          <a:ln w="12700">
            <a:solidFill>
              <a:srgbClr val="D85A3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7432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D85A30"/>
                </a:solidFill>
              </a:rPr>
              <a:t>Щеплення для дорослих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31520"/>
            <a:ext cx="5943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E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Вакцини — не тільки для дітей!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7223760" y="457200"/>
            <a:ext cx="1554480" cy="1554480"/>
          </a:xfrm>
          <a:prstGeom prst="ellipse">
            <a:avLst/>
          </a:prstGeom>
          <a:solidFill>
            <a:srgbClr val="D85A30"/>
          </a:solidFill>
          <a:ln w="12700">
            <a:solidFill>
              <a:srgbClr val="D85A30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06640" y="621792"/>
            <a:ext cx="1188720" cy="118872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65760" y="1627632"/>
            <a:ext cx="8412480" cy="658368"/>
          </a:xfrm>
          <a:prstGeom prst="rect">
            <a:avLst/>
          </a:prstGeom>
          <a:solidFill>
            <a:srgbClr val="FAEEDA"/>
          </a:solidFill>
          <a:ln w="12700">
            <a:solidFill>
              <a:srgbClr val="FAEEDA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365760" y="1627632"/>
            <a:ext cx="54864" cy="658368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02920" y="1655064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кожні 10 р.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502920" y="194767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A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АДП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2834640" y="1682496"/>
            <a:ext cx="58521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Дифтерія і правець — обов'язкова ревакцинація кожні 10 років протягом усього дорослого життя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365760" y="2377440"/>
            <a:ext cx="8412480" cy="658368"/>
          </a:xfrm>
          <a:prstGeom prst="rect">
            <a:avLst/>
          </a:prstGeom>
          <a:solidFill>
            <a:srgbClr val="E6F1FB"/>
          </a:solidFill>
          <a:ln w="12700">
            <a:solidFill>
              <a:srgbClr val="E6F1FB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5760" y="2377440"/>
            <a:ext cx="54864" cy="658368"/>
          </a:xfrm>
          <a:prstGeom prst="rect">
            <a:avLst/>
          </a:prstGeom>
          <a:solidFill>
            <a:srgbClr val="378ADD"/>
          </a:solidFill>
          <a:ln w="12700">
            <a:solidFill>
              <a:srgbClr val="378ADD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02920" y="240487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78A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щороку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502920" y="269748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A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Грип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2834640" y="2432304"/>
            <a:ext cx="58521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Особливо важливо для людей 60+, вагітних, хронічно хворих, медпрацівників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365760" y="3127248"/>
            <a:ext cx="8412480" cy="658368"/>
          </a:xfrm>
          <a:prstGeom prst="rect">
            <a:avLst/>
          </a:prstGeom>
          <a:solidFill>
            <a:srgbClr val="FAECE7"/>
          </a:solidFill>
          <a:ln w="12700">
            <a:solidFill>
              <a:srgbClr val="FAECE7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365760" y="3127248"/>
            <a:ext cx="54864" cy="658368"/>
          </a:xfrm>
          <a:prstGeom prst="rect">
            <a:avLst/>
          </a:prstGeom>
          <a:solidFill>
            <a:srgbClr val="D85A30"/>
          </a:solidFill>
          <a:ln w="12700">
            <a:solidFill>
              <a:srgbClr val="D85A30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502920" y="315468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8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 показами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502920" y="3447288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A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КПК (кір, паротит, краснуха)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2834640" y="3182112"/>
            <a:ext cx="58521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Для невакцинованих дорослих та жінок, які планують вагітність — 2 дози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365760" y="3877056"/>
            <a:ext cx="8412480" cy="658368"/>
          </a:xfrm>
          <a:prstGeom prst="rect">
            <a:avLst/>
          </a:prstGeom>
          <a:solidFill>
            <a:srgbClr val="EEEDFE"/>
          </a:solidFill>
          <a:ln w="12700">
            <a:solidFill>
              <a:srgbClr val="EEEDFE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365760" y="3877056"/>
            <a:ext cx="54864" cy="658368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502920" y="390448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F7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65+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502920" y="4197096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5A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Пневмокок, оперізувальний герпес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2834640" y="3931920"/>
            <a:ext cx="58521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Рекомендовано особам 65+, імунокомпрометованим та при хронічних захворюваннях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4537E"/>
          </a:solidFill>
          <a:ln w="12700">
            <a:solidFill>
              <a:srgbClr val="D4537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274320"/>
            <a:ext cx="2011680" cy="347472"/>
          </a:xfrm>
          <a:prstGeom prst="rect">
            <a:avLst/>
          </a:prstGeom>
          <a:solidFill>
            <a:srgbClr val="FBEAF0"/>
          </a:solidFill>
          <a:ln w="12700">
            <a:solidFill>
              <a:srgbClr val="D4537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7432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D4537E"/>
                </a:solidFill>
              </a:rPr>
              <a:t>Розвіюємо міфи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31520"/>
            <a:ext cx="6858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E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Часті запитання — чесні відповіді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65760" y="1627632"/>
            <a:ext cx="8412480" cy="914400"/>
          </a:xfrm>
          <a:prstGeom prst="rect">
            <a:avLst/>
          </a:prstGeom>
          <a:solidFill>
            <a:srgbClr val="FBEAF0"/>
          </a:solidFill>
          <a:ln w="12700">
            <a:solidFill>
              <a:srgbClr val="FBEA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627632"/>
            <a:ext cx="54864" cy="914400"/>
          </a:xfrm>
          <a:prstGeom prst="rect">
            <a:avLst/>
          </a:prstGeom>
          <a:solidFill>
            <a:srgbClr val="D4537E"/>
          </a:solidFill>
          <a:ln w="12700">
            <a:solidFill>
              <a:srgbClr val="D4537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682496"/>
            <a:ext cx="8046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53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«Вакцини викликають аутизм?»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029968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Ні. Цей міф спростований десятками масштабних досліджень. Єдина стаття, що стверджувала таке, була відкликана через фальсифікацію даних.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65760" y="2679192"/>
            <a:ext cx="8412480" cy="914400"/>
          </a:xfrm>
          <a:prstGeom prst="rect">
            <a:avLst/>
          </a:prstGeom>
          <a:solidFill>
            <a:srgbClr val="FBEAF0"/>
          </a:solidFill>
          <a:ln w="12700">
            <a:solidFill>
              <a:srgbClr val="FBEA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65760" y="2679192"/>
            <a:ext cx="54864" cy="914400"/>
          </a:xfrm>
          <a:prstGeom prst="rect">
            <a:avLst/>
          </a:prstGeom>
          <a:solidFill>
            <a:srgbClr val="D4537E"/>
          </a:solidFill>
          <a:ln w="12700">
            <a:solidFill>
              <a:srgbClr val="D4537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2734056"/>
            <a:ext cx="8046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53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«Якщо всі навколо щеплені — навіщо мені?»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48640" y="3081528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Колективний імунітет захищає немовлят і людей зі слабким імунітетом — але він працює лише при охопленні 95%+ населення.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65760" y="3730752"/>
            <a:ext cx="8412480" cy="914400"/>
          </a:xfrm>
          <a:prstGeom prst="rect">
            <a:avLst/>
          </a:prstGeom>
          <a:solidFill>
            <a:srgbClr val="FBEAF0"/>
          </a:solidFill>
          <a:ln w="12700">
            <a:solidFill>
              <a:srgbClr val="FBEA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5760" y="3730752"/>
            <a:ext cx="54864" cy="914400"/>
          </a:xfrm>
          <a:prstGeom prst="rect">
            <a:avLst/>
          </a:prstGeom>
          <a:solidFill>
            <a:srgbClr val="D4537E"/>
          </a:solidFill>
          <a:ln w="12700">
            <a:solidFill>
              <a:srgbClr val="D4537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3785616"/>
            <a:ext cx="8046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53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«Вакцина може дати хворобу?»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48640" y="4133088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Сучасні вакцини не містять живих активних вірусів. Реакція після щеплення (температура, червоність) — нормальна відповідь імунітету, не хвороба.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65760" y="4663440"/>
            <a:ext cx="8412480" cy="347472"/>
          </a:xfrm>
          <a:prstGeom prst="rect">
            <a:avLst/>
          </a:prstGeom>
          <a:solidFill>
            <a:srgbClr val="E1F5EE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4663440"/>
            <a:ext cx="8138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Є запитання? Запишіться на консультацію — відповім на все без осуду.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2809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1606B"/>
          </a:solidFill>
          <a:ln w="12700">
            <a:solidFill>
              <a:srgbClr val="0160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132320" y="548640"/>
            <a:ext cx="1645920" cy="1645920"/>
          </a:xfrm>
          <a:prstGeom prst="ellipse">
            <a:avLst/>
          </a:prstGeom>
          <a:solidFill>
            <a:srgbClr val="00A896">
              <a:alpha val="70000"/>
            </a:srgbClr>
          </a:solidFill>
          <a:ln w="12700">
            <a:solidFill>
              <a:srgbClr val="00A896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60920" y="749808"/>
            <a:ext cx="1188720" cy="11887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365760"/>
            <a:ext cx="5943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Що зробити цього тижня?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457200" y="1051560"/>
            <a:ext cx="5943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1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Три прості кроки для захисту вашої сім'ї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457200" y="1755648"/>
            <a:ext cx="502920" cy="502920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57200" y="175564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1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1097280" y="1645920"/>
            <a:ext cx="7498080" cy="786384"/>
          </a:xfrm>
          <a:prstGeom prst="rect">
            <a:avLst/>
          </a:prstGeom>
          <a:solidFill>
            <a:srgbClr val="00A896">
              <a:alpha val="2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234440" y="1700784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Знайдіть щепний паспорт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1234440" y="20116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1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Свій і дитини. Перевірте, які щеплення є, а які пропущені або прострочені.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57200" y="2670048"/>
            <a:ext cx="502920" cy="502920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57200" y="267004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2</a:t>
            </a:r>
            <a:endParaRPr lang="en-US" sz="2000" dirty="0"/>
          </a:p>
        </p:txBody>
      </p:sp>
      <p:sp>
        <p:nvSpPr>
          <p:cNvPr id="14" name="Shape 11"/>
          <p:cNvSpPr/>
          <p:nvPr/>
        </p:nvSpPr>
        <p:spPr>
          <a:xfrm>
            <a:off x="1097280" y="2560320"/>
            <a:ext cx="7498080" cy="786384"/>
          </a:xfrm>
          <a:prstGeom prst="rect">
            <a:avLst/>
          </a:prstGeom>
          <a:solidFill>
            <a:srgbClr val="00A896">
              <a:alpha val="2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1234440" y="2615184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Запишіться на прийом</a:t>
            </a:r>
            <a:endParaRPr lang="en-US" sz="1500" dirty="0"/>
          </a:p>
        </p:txBody>
      </p:sp>
      <p:sp>
        <p:nvSpPr>
          <p:cNvPr id="16" name="Text 13"/>
          <p:cNvSpPr/>
          <p:nvPr/>
        </p:nvSpPr>
        <p:spPr>
          <a:xfrm>
            <a:off x="1234440" y="29260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1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Разом складемо актуальний план щеплень для всієї сім'ї за Національним календарем.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457200" y="3584448"/>
            <a:ext cx="502920" cy="502920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57200" y="358444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3</a:t>
            </a:r>
            <a:endParaRPr lang="en-US" sz="2000" dirty="0"/>
          </a:p>
        </p:txBody>
      </p:sp>
      <p:sp>
        <p:nvSpPr>
          <p:cNvPr id="19" name="Shape 16"/>
          <p:cNvSpPr/>
          <p:nvPr/>
        </p:nvSpPr>
        <p:spPr>
          <a:xfrm>
            <a:off x="1097280" y="3474720"/>
            <a:ext cx="7498080" cy="786384"/>
          </a:xfrm>
          <a:prstGeom prst="rect">
            <a:avLst/>
          </a:prstGeom>
          <a:solidFill>
            <a:srgbClr val="00A896">
              <a:alpha val="2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1234440" y="3529584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Поділіться з близькими</a:t>
            </a:r>
            <a:endParaRPr lang="en-US" sz="1500" dirty="0"/>
          </a:p>
        </p:txBody>
      </p:sp>
      <p:sp>
        <p:nvSpPr>
          <p:cNvPr id="21" name="Text 18"/>
          <p:cNvSpPr/>
          <p:nvPr/>
        </p:nvSpPr>
        <p:spPr>
          <a:xfrm>
            <a:off x="1234440" y="38404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1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Розкажіть батькам, бабусям, дідусям, сусідам — інформація рятує здоров'я.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457200" y="461772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Вакцинація — це не страх. Це любов і відповідальність.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457200" y="48463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1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Джерело: Наказ МОЗ України № 947 — Національний календар щеплень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Тиждень імунізації — від вашого сімейного лікаря</dc:title>
  <dc:subject>PptxGenJS Presentation</dc:subject>
  <dc:creator>PptxGenJS</dc:creator>
  <cp:lastModifiedBy>PptxGenJS</cp:lastModifiedBy>
  <cp:revision>1</cp:revision>
  <dcterms:created xsi:type="dcterms:W3CDTF">2026-04-26T17:42:12Z</dcterms:created>
  <dcterms:modified xsi:type="dcterms:W3CDTF">2026-04-26T17:42:12Z</dcterms:modified>
</cp:coreProperties>
</file>